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64" r:id="rId5"/>
    <p:sldId id="275" r:id="rId6"/>
    <p:sldId id="258" r:id="rId7"/>
    <p:sldId id="279" r:id="rId8"/>
    <p:sldId id="260" r:id="rId9"/>
    <p:sldId id="277" r:id="rId10"/>
    <p:sldId id="261" r:id="rId11"/>
    <p:sldId id="262" r:id="rId12"/>
    <p:sldId id="263" r:id="rId13"/>
    <p:sldId id="265" r:id="rId14"/>
    <p:sldId id="267" r:id="rId15"/>
    <p:sldId id="269" r:id="rId16"/>
    <p:sldId id="271" r:id="rId17"/>
    <p:sldId id="272" r:id="rId18"/>
    <p:sldId id="273" r:id="rId19"/>
    <p:sldId id="274" r:id="rId20"/>
    <p:sldId id="28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3B042-33D6-2542-90AD-E71BC58D613D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A650-8EF7-5E4F-A566-E8F37DE8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82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A650-8EF7-5E4F-A566-E8F37DE8DD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A650-8EF7-5E4F-A566-E8F37DE8DD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6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87299-8511-4243-9173-235EDEF8D38E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F7B7-2F28-AE4C-A653-35740D5E8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forweb.github.io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dforweb.github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IDForWeb</a:t>
            </a:r>
            <a:r>
              <a:rPr lang="en-US" dirty="0" smtClean="0"/>
              <a:t> User Testing</a:t>
            </a:r>
            <a:br>
              <a:rPr lang="en-US" dirty="0" smtClean="0"/>
            </a:br>
            <a:r>
              <a:rPr lang="en-US" dirty="0" smtClean="0"/>
              <a:t>Instructions (Mobile App)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Georgia Tech Institute of Information Security and Privacy</a:t>
            </a:r>
          </a:p>
          <a:p>
            <a:r>
              <a:rPr lang="en-US" dirty="0" smtClean="0"/>
              <a:t>GT-IISP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Introductory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6 minute video that introduces </a:t>
            </a:r>
            <a:r>
              <a:rPr lang="en-US" dirty="0" err="1" smtClean="0"/>
              <a:t>IDForWeb</a:t>
            </a:r>
            <a:r>
              <a:rPr lang="en-US" dirty="0" smtClean="0"/>
              <a:t> will be played. Please let participants watch the video, to have knowledge what </a:t>
            </a:r>
            <a:r>
              <a:rPr lang="en-US" dirty="0" err="1" smtClean="0"/>
              <a:t>IDForWeb</a:t>
            </a:r>
            <a:r>
              <a:rPr lang="en-US" dirty="0" smtClean="0"/>
              <a:t> is, and which kind of problem it tackles.</a:t>
            </a:r>
          </a:p>
          <a:p>
            <a:r>
              <a:rPr lang="en-US" dirty="0" smtClean="0"/>
              <a:t>After the video is finished, the screen will automatically move to the menu.</a:t>
            </a:r>
          </a:p>
          <a:p>
            <a:pPr lvl="1"/>
            <a:r>
              <a:rPr lang="en-US" dirty="0" smtClean="0"/>
              <a:t>If not, please press back button.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20679"/>
            <a:ext cx="5342965" cy="3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 Buttons</a:t>
            </a:r>
          </a:p>
          <a:p>
            <a:pPr lvl="1"/>
            <a:r>
              <a:rPr lang="en-US" dirty="0" smtClean="0"/>
              <a:t>Introductory Video</a:t>
            </a:r>
          </a:p>
          <a:p>
            <a:pPr lvl="2"/>
            <a:r>
              <a:rPr lang="en-US" dirty="0" smtClean="0"/>
              <a:t>Click to watch the introductory video again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r>
              <a:rPr lang="en-US" dirty="0" smtClean="0"/>
              <a:t>Click to create </a:t>
            </a:r>
            <a:r>
              <a:rPr lang="en-US" dirty="0" err="1" smtClean="0"/>
              <a:t>IDForWeb</a:t>
            </a:r>
            <a:r>
              <a:rPr lang="en-US" dirty="0" smtClean="0"/>
              <a:t>, the Task 1 for the participants</a:t>
            </a:r>
          </a:p>
          <a:p>
            <a:pPr lvl="1"/>
            <a:r>
              <a:rPr lang="en-US" dirty="0" smtClean="0"/>
              <a:t>Verify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r>
              <a:rPr lang="en-US" dirty="0" smtClean="0"/>
              <a:t>Click to verify </a:t>
            </a:r>
            <a:r>
              <a:rPr lang="en-US" dirty="0" err="1" smtClean="0"/>
              <a:t>IDForWeb</a:t>
            </a:r>
            <a:r>
              <a:rPr lang="en-US" dirty="0" smtClean="0"/>
              <a:t>, the Task 2 for the participants</a:t>
            </a:r>
          </a:p>
          <a:p>
            <a:pPr lvl="1"/>
            <a:r>
              <a:rPr lang="en-US" dirty="0" smtClean="0"/>
              <a:t>Conduct Survey</a:t>
            </a:r>
          </a:p>
          <a:p>
            <a:pPr lvl="2"/>
            <a:r>
              <a:rPr lang="en-US" dirty="0" smtClean="0"/>
              <a:t>Click to conduct survey, the final task for the participants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0" y="1354978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2519"/>
            <a:ext cx="10515600" cy="4351338"/>
          </a:xfrm>
        </p:spPr>
        <p:txBody>
          <a:bodyPr/>
          <a:lstStyle/>
          <a:p>
            <a:r>
              <a:rPr lang="en-US" dirty="0" smtClean="0"/>
              <a:t>To create </a:t>
            </a:r>
            <a:r>
              <a:rPr lang="en-US" dirty="0" err="1" smtClean="0"/>
              <a:t>IDForWeb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1. Type user information on the form, such as</a:t>
            </a:r>
          </a:p>
          <a:p>
            <a:pPr lvl="2"/>
            <a:r>
              <a:rPr lang="en-US" dirty="0" smtClean="0"/>
              <a:t>First name</a:t>
            </a:r>
          </a:p>
          <a:p>
            <a:pPr lvl="2"/>
            <a:r>
              <a:rPr lang="en-US" dirty="0" smtClean="0"/>
              <a:t>Last name</a:t>
            </a:r>
          </a:p>
          <a:p>
            <a:pPr lvl="2"/>
            <a:r>
              <a:rPr lang="en-US" dirty="0" smtClean="0"/>
              <a:t>Position (in affiliation)</a:t>
            </a:r>
          </a:p>
          <a:p>
            <a:pPr lvl="2"/>
            <a:r>
              <a:rPr lang="en-US" dirty="0" smtClean="0"/>
              <a:t>Affiliation</a:t>
            </a:r>
          </a:p>
          <a:p>
            <a:pPr lvl="1"/>
            <a:r>
              <a:rPr lang="en-US" dirty="0" smtClean="0"/>
              <a:t>2. Then, click </a:t>
            </a:r>
            <a:r>
              <a:rPr lang="en-US" dirty="0" smtClean="0">
                <a:solidFill>
                  <a:srgbClr val="004EFF"/>
                </a:solidFill>
              </a:rPr>
              <a:t>Record Video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2" y="1506070"/>
            <a:ext cx="257175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37142" y="3651669"/>
            <a:ext cx="2153270" cy="247977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Recording Selfie Video</a:t>
            </a:r>
          </a:p>
          <a:p>
            <a:pPr lvl="1"/>
            <a:r>
              <a:rPr lang="en-US" dirty="0" smtClean="0"/>
              <a:t>A. Wait until the app is being initialized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. Click ‘Start’ to begin recording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59" y="1825625"/>
            <a:ext cx="257175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0283" y="2589352"/>
            <a:ext cx="512729" cy="221084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4500"/>
            <a:ext cx="10515600" cy="13255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Recording Selfie Video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. When Phrase comes in, read the phrase,</a:t>
            </a:r>
          </a:p>
          <a:p>
            <a:pPr lvl="1"/>
            <a:r>
              <a:rPr lang="en-US" dirty="0" smtClean="0"/>
              <a:t>C. Click ’</a:t>
            </a:r>
            <a:r>
              <a:rPr lang="en-US" dirty="0" smtClean="0">
                <a:solidFill>
                  <a:srgbClr val="004EFF"/>
                </a:solidFill>
              </a:rPr>
              <a:t>Next</a:t>
            </a:r>
            <a:r>
              <a:rPr lang="en-US" dirty="0" smtClean="0"/>
              <a:t>’ if speaking of each phrase is finished.</a:t>
            </a:r>
          </a:p>
          <a:p>
            <a:pPr lvl="1"/>
            <a:r>
              <a:rPr lang="en-US" dirty="0" smtClean="0"/>
              <a:t>D. At the end, click ‘</a:t>
            </a:r>
            <a:r>
              <a:rPr lang="en-US" dirty="0" smtClean="0">
                <a:solidFill>
                  <a:srgbClr val="004EFF"/>
                </a:solidFill>
              </a:rPr>
              <a:t>Verify It</a:t>
            </a:r>
            <a:r>
              <a:rPr lang="en-US" dirty="0" smtClean="0"/>
              <a:t>’ if you finished with all phrases.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89" y="3531628"/>
            <a:ext cx="1800225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71" y="3531628"/>
            <a:ext cx="1800225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92" y="3531628"/>
            <a:ext cx="1800225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13" y="3531628"/>
            <a:ext cx="1800225" cy="3200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8389" y="4270235"/>
            <a:ext cx="647199" cy="153848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61883" y="4268251"/>
            <a:ext cx="647199" cy="153848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38904" y="4180541"/>
            <a:ext cx="647199" cy="153848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79507" y="4279714"/>
            <a:ext cx="319987" cy="142385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5294" cy="4351338"/>
          </a:xfrm>
        </p:spPr>
        <p:txBody>
          <a:bodyPr/>
          <a:lstStyle/>
          <a:p>
            <a:r>
              <a:rPr lang="en-US" dirty="0" smtClean="0"/>
              <a:t>Now, the snapshot of videos will be shown on the bottom.</a:t>
            </a:r>
          </a:p>
          <a:p>
            <a:pPr lvl="1"/>
            <a:r>
              <a:rPr lang="en-US" dirty="0" smtClean="0"/>
              <a:t>Click on the </a:t>
            </a:r>
            <a:r>
              <a:rPr lang="en-US" dirty="0" smtClean="0">
                <a:solidFill>
                  <a:srgbClr val="004EFF"/>
                </a:solidFill>
              </a:rPr>
              <a:t>one of the picture </a:t>
            </a:r>
            <a:r>
              <a:rPr lang="en-US" dirty="0" smtClean="0"/>
              <a:t>that will be used as a main photo for the ID.</a:t>
            </a:r>
          </a:p>
          <a:p>
            <a:pPr lvl="2"/>
            <a:r>
              <a:rPr lang="en-US" dirty="0" smtClean="0"/>
              <a:t>Preview will be shown on the bottom.</a:t>
            </a:r>
          </a:p>
          <a:p>
            <a:pPr lvl="1"/>
            <a:r>
              <a:rPr lang="en-US" dirty="0" smtClean="0"/>
              <a:t>Then, click ‘</a:t>
            </a:r>
            <a:r>
              <a:rPr lang="en-US" dirty="0" smtClean="0">
                <a:solidFill>
                  <a:srgbClr val="004EFF"/>
                </a:solidFill>
              </a:rPr>
              <a:t>Generate ID</a:t>
            </a:r>
            <a:r>
              <a:rPr lang="en-US" dirty="0" smtClean="0"/>
              <a:t>’ to create </a:t>
            </a:r>
            <a:r>
              <a:rPr lang="en-US" dirty="0" err="1" smtClean="0"/>
              <a:t>IDForWeb</a:t>
            </a: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1027906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Veryfy</a:t>
            </a:r>
            <a:r>
              <a:rPr lang="en-US" dirty="0" smtClean="0"/>
              <a:t> </a:t>
            </a:r>
            <a:r>
              <a:rPr lang="en-US" dirty="0" err="1" smtClean="0"/>
              <a:t>IDForWeb</a:t>
            </a:r>
            <a:r>
              <a:rPr lang="en-US" dirty="0" smtClean="0"/>
              <a:t> (Task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the ID (</a:t>
            </a:r>
            <a:r>
              <a:rPr lang="en-US" dirty="0" smtClean="0">
                <a:solidFill>
                  <a:srgbClr val="004EFF"/>
                </a:solidFill>
              </a:rPr>
              <a:t>Picture</a:t>
            </a:r>
            <a:r>
              <a:rPr lang="en-US" dirty="0" smtClean="0"/>
              <a:t>) that you want to run Verify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50" y="2393576"/>
            <a:ext cx="2314575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59" y="2393576"/>
            <a:ext cx="2313432" cy="41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Veryfy</a:t>
            </a:r>
            <a:r>
              <a:rPr lang="en-US" dirty="0" smtClean="0"/>
              <a:t> </a:t>
            </a:r>
            <a:r>
              <a:rPr lang="en-US" dirty="0" err="1" smtClean="0"/>
              <a:t>IDForWeb</a:t>
            </a:r>
            <a:r>
              <a:rPr lang="en-US" dirty="0" smtClean="0"/>
              <a:t> (Task 2)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793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Click ‘</a:t>
            </a:r>
            <a:r>
              <a:rPr lang="en-US" dirty="0" smtClean="0">
                <a:solidFill>
                  <a:srgbClr val="004EFF"/>
                </a:solidFill>
              </a:rPr>
              <a:t>Start</a:t>
            </a:r>
            <a:r>
              <a:rPr lang="en-US" dirty="0" smtClean="0"/>
              <a:t>’ to start verifying session.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61012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Click ‘</a:t>
            </a:r>
            <a:r>
              <a:rPr lang="en-US" dirty="0">
                <a:solidFill>
                  <a:srgbClr val="FF0000"/>
                </a:solidFill>
              </a:rPr>
              <a:t>Reject</a:t>
            </a:r>
            <a:r>
              <a:rPr lang="en-US" dirty="0"/>
              <a:t>’ if any of phrase was wrong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862257" y="1825625"/>
            <a:ext cx="40699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Click </a:t>
            </a:r>
            <a:r>
              <a:rPr lang="en-US" dirty="0" smtClean="0"/>
              <a:t>‘</a:t>
            </a:r>
            <a:r>
              <a:rPr lang="en-US" dirty="0" smtClean="0">
                <a:solidFill>
                  <a:srgbClr val="004EFF"/>
                </a:solidFill>
              </a:rPr>
              <a:t>Done</a:t>
            </a:r>
            <a:r>
              <a:rPr lang="en-US" dirty="0" smtClean="0"/>
              <a:t>’ </a:t>
            </a:r>
            <a:r>
              <a:rPr lang="en-US" dirty="0"/>
              <a:t>if all phrases are spoken correctly.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7" y="3092823"/>
            <a:ext cx="2057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11" y="3092823"/>
            <a:ext cx="20574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38" y="3092823"/>
            <a:ext cx="2057400" cy="3657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478149" y="3651668"/>
            <a:ext cx="382665" cy="180744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10808" y="3887787"/>
            <a:ext cx="411016" cy="186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30743" r="5991" b="14849"/>
          <a:stretch/>
        </p:blipFill>
        <p:spPr>
          <a:xfrm>
            <a:off x="5746034" y="3620888"/>
            <a:ext cx="2331720" cy="255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23" y="2882900"/>
            <a:ext cx="2057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Task 1 and 2 are finished, let participants conduct survey.</a:t>
            </a:r>
          </a:p>
          <a:p>
            <a:pPr lvl="1"/>
            <a:r>
              <a:rPr lang="en-US" dirty="0" smtClean="0"/>
              <a:t>It is required to sign-in to Google because it is a Google Form, so please let participant do so.</a:t>
            </a:r>
          </a:p>
          <a:p>
            <a:r>
              <a:rPr lang="en-US" dirty="0" smtClean="0"/>
              <a:t>Type volunteer Number as</a:t>
            </a:r>
          </a:p>
          <a:p>
            <a:pPr lvl="1"/>
            <a:r>
              <a:rPr lang="en-US" dirty="0" smtClean="0"/>
              <a:t>Number in created ID..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08586" y="4776343"/>
            <a:ext cx="860401" cy="148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50595" y="3947505"/>
            <a:ext cx="834699" cy="2210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7368987" y="4058047"/>
            <a:ext cx="1881608" cy="792489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of the 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20805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grade your testing assignment, we collect generated ID into our server.</a:t>
            </a:r>
          </a:p>
          <a:p>
            <a:pPr lvl="1"/>
            <a:r>
              <a:rPr lang="en-US" dirty="0" smtClean="0"/>
              <a:t>Note that we encrypt, and having strong access control on the server-side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ID will not be accessed by public.</a:t>
            </a:r>
          </a:p>
          <a:p>
            <a:r>
              <a:rPr lang="en-US" dirty="0" smtClean="0"/>
              <a:t>Please click ‘</a:t>
            </a:r>
            <a:r>
              <a:rPr lang="en-US" dirty="0" smtClean="0">
                <a:solidFill>
                  <a:srgbClr val="004EFF"/>
                </a:solidFill>
              </a:rPr>
              <a:t>Upload</a:t>
            </a:r>
            <a:r>
              <a:rPr lang="en-US" dirty="0" smtClean="0"/>
              <a:t>’ button on verify menu (or click </a:t>
            </a:r>
            <a:r>
              <a:rPr lang="en-US" dirty="0" smtClean="0">
                <a:solidFill>
                  <a:srgbClr val="004EFF"/>
                </a:solidFill>
              </a:rPr>
              <a:t>upload-all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 that each video contains around 2MB, so please try upload when you are connected with Wi-Fi.</a:t>
            </a:r>
          </a:p>
          <a:p>
            <a:pPr lvl="1"/>
            <a:r>
              <a:rPr lang="en-US" dirty="0" smtClean="0"/>
              <a:t>After upload is finished, a </a:t>
            </a:r>
            <a:r>
              <a:rPr lang="en-US" dirty="0" smtClean="0">
                <a:solidFill>
                  <a:srgbClr val="92D050"/>
                </a:solidFill>
              </a:rPr>
              <a:t>check-mark </a:t>
            </a:r>
            <a:r>
              <a:rPr lang="en-US" dirty="0" smtClean="0"/>
              <a:t>will be displayed.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59" y="1690688"/>
            <a:ext cx="2314575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5709" y="2447365"/>
            <a:ext cx="699420" cy="242047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5098" y="4831977"/>
            <a:ext cx="496961" cy="224117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84" y="1690688"/>
            <a:ext cx="2313432" cy="4112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07341" y="4760259"/>
            <a:ext cx="885730" cy="336176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Device</a:t>
            </a:r>
          </a:p>
          <a:p>
            <a:pPr lvl="1"/>
            <a:r>
              <a:rPr lang="en-US" dirty="0" smtClean="0"/>
              <a:t>Android </a:t>
            </a:r>
            <a:r>
              <a:rPr lang="en-US" dirty="0" smtClean="0"/>
              <a:t>version over 4.4 </a:t>
            </a:r>
            <a:r>
              <a:rPr lang="en-US" dirty="0" smtClean="0"/>
              <a:t>(</a:t>
            </a:r>
            <a:r>
              <a:rPr lang="en-US" dirty="0" err="1" smtClean="0"/>
              <a:t>Kitkat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Check it at Settings – About Phone – Android </a:t>
            </a:r>
            <a:r>
              <a:rPr lang="en-US" dirty="0" smtClean="0"/>
              <a:t>version</a:t>
            </a:r>
          </a:p>
          <a:p>
            <a:pPr lvl="3"/>
            <a:r>
              <a:rPr lang="en-US" dirty="0" smtClean="0"/>
              <a:t>Works for 4.4, 5.0 and up, and 6.0 and up.</a:t>
            </a:r>
            <a:endParaRPr lang="en-US" dirty="0" smtClean="0"/>
          </a:p>
          <a:p>
            <a:pPr lvl="2"/>
            <a:r>
              <a:rPr lang="en-US" dirty="0" smtClean="0"/>
              <a:t>Make sure the device is equipped with a front-facing camera</a:t>
            </a:r>
          </a:p>
          <a:p>
            <a:r>
              <a:rPr lang="en-US" dirty="0" smtClean="0"/>
              <a:t>If you don’t have such devices, please use web-app at</a:t>
            </a:r>
          </a:p>
          <a:p>
            <a:pPr lvl="1"/>
            <a:r>
              <a:rPr lang="en-US" dirty="0" smtClean="0">
                <a:hlinkClick r:id="rId2"/>
              </a:rPr>
              <a:t>https://idforweb.github.io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85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app is not responding, or having dialog like ‘The App </a:t>
            </a:r>
            <a:r>
              <a:rPr lang="en-US" dirty="0" err="1" smtClean="0"/>
              <a:t>IDForWeb</a:t>
            </a:r>
            <a:r>
              <a:rPr lang="en-US" dirty="0" smtClean="0"/>
              <a:t> is stopped’, </a:t>
            </a:r>
          </a:p>
          <a:p>
            <a:pPr lvl="1"/>
            <a:r>
              <a:rPr lang="en-US" dirty="0" smtClean="0"/>
              <a:t>Then open task manager, try to kill the all apps, and try again.</a:t>
            </a:r>
          </a:p>
          <a:p>
            <a:r>
              <a:rPr lang="en-US" dirty="0" smtClean="0"/>
              <a:t>If you cannot get the recording correctly for multiple runs, then your device is not yet supported by the prototype version of </a:t>
            </a:r>
            <a:r>
              <a:rPr lang="en-US" dirty="0" err="1" smtClean="0"/>
              <a:t>IDForWeb</a:t>
            </a:r>
            <a:r>
              <a:rPr lang="en-US" dirty="0" smtClean="0"/>
              <a:t>. In such case, use the web-app.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smtClean="0">
                <a:hlinkClick r:id="rId2"/>
              </a:rPr>
              <a:t>idforweb.github.io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0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IDForWeb</a:t>
            </a:r>
            <a:r>
              <a:rPr lang="en-US" dirty="0" smtClean="0"/>
              <a:t> (Task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5294" cy="4351338"/>
          </a:xfrm>
        </p:spPr>
        <p:txBody>
          <a:bodyPr/>
          <a:lstStyle/>
          <a:p>
            <a:r>
              <a:rPr lang="en-US" dirty="0" smtClean="0"/>
              <a:t>Verifying by themselves</a:t>
            </a:r>
          </a:p>
          <a:p>
            <a:pPr lvl="1"/>
            <a:r>
              <a:rPr lang="en-US" dirty="0" smtClean="0"/>
              <a:t>Next, let the participants verify the video by themselves</a:t>
            </a:r>
          </a:p>
          <a:p>
            <a:pPr lvl="2"/>
            <a:r>
              <a:rPr lang="en-US" dirty="0" smtClean="0"/>
              <a:t>Note that the video will be used for the other person to verify the participants.</a:t>
            </a:r>
          </a:p>
          <a:p>
            <a:pPr lvl="1"/>
            <a:r>
              <a:rPr lang="en-US" dirty="0" smtClean="0"/>
              <a:t>Click ‘</a:t>
            </a:r>
            <a:r>
              <a:rPr lang="en-US" dirty="0" smtClean="0">
                <a:solidFill>
                  <a:srgbClr val="004EFF"/>
                </a:solidFill>
              </a:rPr>
              <a:t>Start</a:t>
            </a:r>
            <a:r>
              <a:rPr lang="en-US" dirty="0" smtClean="0"/>
              <a:t>’ to start verify step.</a:t>
            </a:r>
          </a:p>
          <a:p>
            <a:pPr lvl="2"/>
            <a:r>
              <a:rPr lang="en-US" dirty="0" smtClean="0"/>
              <a:t>Phrases will move, and if the speech is not matched with the phrase, click ‘</a:t>
            </a:r>
            <a:r>
              <a:rPr lang="en-US" dirty="0" smtClean="0">
                <a:solidFill>
                  <a:srgbClr val="FF0000"/>
                </a:solidFill>
              </a:rPr>
              <a:t>Reject</a:t>
            </a:r>
            <a:r>
              <a:rPr lang="en-US" dirty="0" smtClean="0"/>
              <a:t>’</a:t>
            </a:r>
          </a:p>
          <a:p>
            <a:pPr lvl="3"/>
            <a:r>
              <a:rPr lang="en-US" dirty="0" smtClean="0"/>
              <a:t>This will let the participants do recording again.</a:t>
            </a:r>
          </a:p>
          <a:p>
            <a:pPr lvl="2"/>
            <a:r>
              <a:rPr lang="en-US" dirty="0" smtClean="0"/>
              <a:t>If all phrases looks correct, click ‘</a:t>
            </a:r>
            <a:r>
              <a:rPr lang="en-US" dirty="0" smtClean="0">
                <a:solidFill>
                  <a:srgbClr val="004EFF"/>
                </a:solidFill>
              </a:rPr>
              <a:t>Done</a:t>
            </a:r>
            <a:r>
              <a:rPr lang="en-US" dirty="0" smtClean="0"/>
              <a:t>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66" y="2134440"/>
            <a:ext cx="154305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70" y="2134440"/>
            <a:ext cx="154305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74" y="2134440"/>
            <a:ext cx="1543050" cy="274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33495" y="2549011"/>
            <a:ext cx="319987" cy="140402"/>
          </a:xfrm>
          <a:prstGeom prst="rect">
            <a:avLst/>
          </a:prstGeom>
          <a:noFill/>
          <a:ln w="25400">
            <a:solidFill>
              <a:srgbClr val="004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75217" y="2562459"/>
            <a:ext cx="278583" cy="1269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On installing the app, you should allow unsigned application.</a:t>
            </a:r>
          </a:p>
          <a:p>
            <a:pPr lvl="1"/>
            <a:r>
              <a:rPr lang="en-US" dirty="0" smtClean="0"/>
              <a:t>Go to Settings, Security, and touch to enable ‘Unknown Sources’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40" y="3223640"/>
            <a:ext cx="1877919" cy="33385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57040" y="4754329"/>
            <a:ext cx="1877919" cy="3958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</a:p>
          <a:p>
            <a:pPr lvl="1"/>
            <a:r>
              <a:rPr lang="en-US" dirty="0" smtClean="0"/>
              <a:t>Go to https://</a:t>
            </a:r>
            <a:r>
              <a:rPr lang="en-US" dirty="0" err="1" smtClean="0"/>
              <a:t>idforweb.github.io</a:t>
            </a:r>
            <a:r>
              <a:rPr lang="en-US" dirty="0" smtClean="0"/>
              <a:t>/</a:t>
            </a:r>
            <a:r>
              <a:rPr lang="en-US" dirty="0" err="1" smtClean="0"/>
              <a:t>idforweb.apk</a:t>
            </a:r>
            <a:endParaRPr lang="en-US" dirty="0" smtClean="0"/>
          </a:p>
          <a:p>
            <a:pPr lvl="1"/>
            <a:r>
              <a:rPr lang="en-US" dirty="0" smtClean="0"/>
              <a:t>Allow Chrome to have download access, then install the app.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99" y="3111500"/>
            <a:ext cx="1800225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0" y="3111500"/>
            <a:ext cx="1800225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37" y="3111500"/>
            <a:ext cx="1800225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18" y="3111500"/>
            <a:ext cx="18002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Mobile-app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Launching</a:t>
            </a:r>
          </a:p>
          <a:p>
            <a:pPr lvl="1"/>
            <a:r>
              <a:rPr lang="en-US" dirty="0" smtClean="0"/>
              <a:t>Find the app named ‘</a:t>
            </a:r>
            <a:r>
              <a:rPr lang="en-US" dirty="0" err="1" smtClean="0"/>
              <a:t>IDForWeb</a:t>
            </a:r>
            <a:r>
              <a:rPr lang="en-US" dirty="0" smtClean="0"/>
              <a:t>’, and click to launch</a:t>
            </a:r>
          </a:p>
          <a:p>
            <a:pPr lvl="2"/>
            <a:r>
              <a:rPr lang="en-US" dirty="0" smtClean="0"/>
              <a:t>It can either be on the main screen or in the launcher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17" y="3233905"/>
            <a:ext cx="1800225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96" y="3233905"/>
            <a:ext cx="1800225" cy="320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85169" y="4001294"/>
            <a:ext cx="454819" cy="490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40354" y="4014741"/>
            <a:ext cx="454819" cy="490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Setup (One-time)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 smtClean="0"/>
              <a:t>Run the application</a:t>
            </a:r>
          </a:p>
          <a:p>
            <a:r>
              <a:rPr lang="en-US" dirty="0" smtClean="0"/>
              <a:t>Go to setting, type your GTID and click ‘UPDATE’</a:t>
            </a:r>
          </a:p>
          <a:p>
            <a:r>
              <a:rPr lang="en-US" dirty="0" smtClean="0"/>
              <a:t>Check your GTID is displayed on top. </a:t>
            </a:r>
          </a:p>
          <a:p>
            <a:r>
              <a:rPr lang="en-US" dirty="0" smtClean="0"/>
              <a:t>Click ‘Back’ to proceed to test.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9" y="3528358"/>
            <a:ext cx="1800225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62" y="3528358"/>
            <a:ext cx="180022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08291" y="4014741"/>
            <a:ext cx="367521" cy="153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Setup (One-time)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 smtClean="0"/>
              <a:t>On recording, if your camera is upside down,</a:t>
            </a:r>
          </a:p>
          <a:p>
            <a:pPr lvl="1"/>
            <a:r>
              <a:rPr lang="en-US" dirty="0" smtClean="0"/>
              <a:t>Then turn on ’Upside-down camera’ switch.</a:t>
            </a:r>
          </a:p>
          <a:p>
            <a:pPr lvl="2"/>
            <a:r>
              <a:rPr lang="en-US" dirty="0" smtClean="0"/>
              <a:t>It will revert the image direction.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98" y="1690688"/>
            <a:ext cx="2359808" cy="41952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98828" y="2661674"/>
            <a:ext cx="433340" cy="1657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496"/>
            <a:ext cx="10515600" cy="4351338"/>
          </a:xfrm>
        </p:spPr>
        <p:txBody>
          <a:bodyPr/>
          <a:lstStyle/>
          <a:p>
            <a:r>
              <a:rPr lang="en-US" dirty="0" smtClean="0"/>
              <a:t>Two buttons,</a:t>
            </a:r>
          </a:p>
          <a:p>
            <a:pPr lvl="1"/>
            <a:r>
              <a:rPr lang="en-US" dirty="0" smtClean="0"/>
              <a:t>Start Session</a:t>
            </a:r>
          </a:p>
          <a:p>
            <a:pPr lvl="2"/>
            <a:r>
              <a:rPr lang="en-US" dirty="0" smtClean="0"/>
              <a:t>Starting of </a:t>
            </a:r>
            <a:r>
              <a:rPr lang="en-US" dirty="0" err="1" smtClean="0"/>
              <a:t>IDForWeb</a:t>
            </a:r>
            <a:r>
              <a:rPr lang="en-US" dirty="0" smtClean="0"/>
              <a:t> User testing session. It will show the consent form that participants are required to agree to participate to the user testing.</a:t>
            </a:r>
          </a:p>
          <a:p>
            <a:pPr lvl="1"/>
            <a:r>
              <a:rPr lang="en-US" dirty="0" smtClean="0"/>
              <a:t>Settings</a:t>
            </a:r>
          </a:p>
          <a:p>
            <a:pPr lvl="2"/>
            <a:r>
              <a:rPr lang="en-US" dirty="0" smtClean="0"/>
              <a:t>Go to the page that updates GTID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12" y="3200400"/>
            <a:ext cx="195453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Consent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496"/>
            <a:ext cx="10515600" cy="4351338"/>
          </a:xfrm>
        </p:spPr>
        <p:txBody>
          <a:bodyPr/>
          <a:lstStyle/>
          <a:p>
            <a:r>
              <a:rPr lang="en-US" dirty="0" smtClean="0"/>
              <a:t>On clicking ‘Start Session’, </a:t>
            </a:r>
          </a:p>
          <a:p>
            <a:pPr lvl="1"/>
            <a:r>
              <a:rPr lang="en-US" dirty="0" smtClean="0"/>
              <a:t>A consent form comes up.</a:t>
            </a:r>
          </a:p>
          <a:p>
            <a:pPr lvl="1"/>
            <a:r>
              <a:rPr lang="en-US" dirty="0" smtClean="0"/>
              <a:t>Make sure the participants fully read and understand the contents, and proceed test if he/she voluntarily agreed with the consent form.</a:t>
            </a:r>
          </a:p>
          <a:p>
            <a:pPr lvl="2"/>
            <a:r>
              <a:rPr lang="en-US" dirty="0" smtClean="0"/>
              <a:t>Click ‘Agree’ to agree with the form.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46" y="3383280"/>
            <a:ext cx="195453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921</Words>
  <Application>Microsoft Macintosh PowerPoint</Application>
  <PresentationFormat>Widescreen</PresentationFormat>
  <Paragraphs>112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IDForWeb User Testing Instructions (Mobile App)</vt:lpstr>
      <vt:lpstr>Mobile-app Prerequisites</vt:lpstr>
      <vt:lpstr>Mobile-app Prerequisites</vt:lpstr>
      <vt:lpstr>Mobile-app Prerequisites</vt:lpstr>
      <vt:lpstr>Mobile-app Prerequisites</vt:lpstr>
      <vt:lpstr>Testing Setup (One-time)</vt:lpstr>
      <vt:lpstr>Testing Setup (One-time)</vt:lpstr>
      <vt:lpstr>Front Menu</vt:lpstr>
      <vt:lpstr>Consent Form</vt:lpstr>
      <vt:lpstr>Introductory Video</vt:lpstr>
      <vt:lpstr>Testing Menu</vt:lpstr>
      <vt:lpstr>Create IDForWeb (Task 1)</vt:lpstr>
      <vt:lpstr>Create IDForWeb (Task 1)</vt:lpstr>
      <vt:lpstr>Create IDForWeb (Task 1)</vt:lpstr>
      <vt:lpstr>Create IDForWeb (Task 1)</vt:lpstr>
      <vt:lpstr>Veryfy IDForWeb (Task 2)</vt:lpstr>
      <vt:lpstr>Veryfy IDForWeb (Task 2)</vt:lpstr>
      <vt:lpstr>Conduct Survey</vt:lpstr>
      <vt:lpstr>Uploading of the ID</vt:lpstr>
      <vt:lpstr>Caveat</vt:lpstr>
      <vt:lpstr>Create IDForWeb (Task 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IDForWeb User Testing Instructions</dc:title>
  <dc:creator>Jang, Yeong Jin</dc:creator>
  <cp:lastModifiedBy>Jang, Yeong Jin</cp:lastModifiedBy>
  <cp:revision>20</cp:revision>
  <cp:lastPrinted>2016-03-28T17:07:43Z</cp:lastPrinted>
  <dcterms:created xsi:type="dcterms:W3CDTF">2016-03-27T21:59:18Z</dcterms:created>
  <dcterms:modified xsi:type="dcterms:W3CDTF">2016-03-31T01:58:24Z</dcterms:modified>
</cp:coreProperties>
</file>